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0" r:id="rId4"/>
    <p:sldId id="278" r:id="rId5"/>
    <p:sldId id="259" r:id="rId6"/>
    <p:sldId id="262" r:id="rId7"/>
    <p:sldId id="263" r:id="rId8"/>
    <p:sldId id="279" r:id="rId9"/>
    <p:sldId id="280" r:id="rId10"/>
    <p:sldId id="265" r:id="rId11"/>
    <p:sldId id="267" r:id="rId12"/>
    <p:sldId id="266" r:id="rId13"/>
    <p:sldId id="274" r:id="rId14"/>
    <p:sldId id="273" r:id="rId15"/>
    <p:sldId id="269" r:id="rId16"/>
    <p:sldId id="275" r:id="rId17"/>
    <p:sldId id="276" r:id="rId18"/>
    <p:sldId id="271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A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85" autoAdjust="0"/>
  </p:normalViewPr>
  <p:slideViewPr>
    <p:cSldViewPr snapToGrid="0">
      <p:cViewPr varScale="1">
        <p:scale>
          <a:sx n="53" d="100"/>
          <a:sy n="53" d="100"/>
        </p:scale>
        <p:origin x="11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80E69-5098-4CAF-90D5-8C830ABD9714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57819-DE8B-4089-B258-8FF854DD2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7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7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="0" i="0" dirty="0">
                <a:solidFill>
                  <a:srgbClr val="111111"/>
                </a:solidFill>
                <a:effectLst/>
                <a:latin typeface="Source Serif Pro" panose="020F0502020204030204" pitchFamily="18" charset="0"/>
              </a:rPr>
              <a:t>greater Yellowstone ecoregion to northwest Colorado via the Uinta Mountains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7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35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1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B432-128A-7E5D-AA65-8718EE279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1E2DD-FAAD-6A15-3567-664D9E145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3B4FAE-B291-D095-692C-ED87C5B53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0DF-FD49-6FFC-AB30-4DE461E58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57819-DE8B-4089-B258-8FF854DD2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81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CD639-DADA-6CC8-1F6B-4F7ABC455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0FF9D-D00E-4909-1120-D77E04542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370F0-4C08-6E9C-0AB4-50065A2CC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6BF10-9D6A-0EFC-4D90-14A7C31F6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57819-DE8B-4089-B258-8FF854DD24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448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75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8AD63-1164-B688-0A69-BFE1BA10A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C11618-CD76-CCA7-CB11-2211DF227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7C2692-6E6D-10BE-731C-7D56CE2E4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88013-92EB-6890-8208-90C8DC49AC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57819-DE8B-4089-B258-8FF854DD2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7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CD7E-0D38-1059-54BF-9FF390C99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2D9E4-3CC4-A24C-E1B8-0C728B062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1EF82-03E0-4799-03DC-3F98CBCE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FE4C2-A810-F3B6-DA45-9C92F36D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28AC2-DF4B-843C-CA7E-27951743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1963-B67B-9B4D-6482-C1D17215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2DB73-4B0B-F6EF-15C6-2350D3596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C882-BFE1-5750-830D-B9ED85CF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24772-1775-40B0-0616-24315196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742AC-96FA-E302-F814-C47CD1D3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5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22DE5-6A05-E331-8B58-4A7731909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C92BF-DB0D-A09B-FBA1-4FD8652E4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22FF1-EB93-8982-F11F-690CC5C2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46985-2487-B0B0-B340-70BDF59A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473F-1FB4-47E1-D2B7-6C4E80B4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30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49A4-5D63-6998-DB07-C260EB2A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677B4-D280-E8DF-609A-931EC088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A55F6-5CF4-E184-ABD4-8E5E6B8B4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3609-0EFD-EE91-CCC7-D987D70C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B8320-124F-7305-EE6E-0FF02ABD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5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E7C6-E8E3-0A87-7433-3FFE61D37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FBC97-5A72-D6D6-0227-CEB36EA98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5C7A0-02F2-F5F6-574C-52615C33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0164-F940-37F4-467C-A12BA8F5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39AF5-70A0-17A6-3868-60F46C01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8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82BD-37ED-DBD0-1BCB-DD8F2319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2F75-0E6C-0474-7C5A-366D088AA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51FE3-5FB0-3CC4-1AB2-A829C184D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F9148-BB73-BA53-6640-CD729DBE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E425D-0BD5-0FAD-97A6-D0D0C1A4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1B1EF-8F4A-2562-2CD1-2C809855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18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4332-B1C2-615F-6247-017AB776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67450-7F86-6396-83F1-A6EAB9982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0CDF-C763-A79F-6DF0-29EBEDCCF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B6F2B-B357-ED50-0BF0-BBEC734AA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737B2-6D23-0DDE-4DF5-1D347A0FE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BFD7F-AC85-18C1-987E-57A39992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9B8149-26EC-8185-96D9-1FC0DEBB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1001D-29BF-A5AD-799F-C654B9E1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7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3BC3-A1B4-A3AC-8852-2F35925B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96400-EC8C-79D6-21B4-C3B31DC9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229F7-8516-1629-F764-B3A05DC84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D2FAD-32AC-AE10-89F1-E5F2AA98F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A653C-9E01-EB44-DB96-3B24F658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36F34-E6CB-3886-506A-AF3FF8CD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34046-E78E-FA3D-CBAA-D0BD9DED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5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E557-1694-1B37-CF5F-8F76EBFE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E924-1C22-BFEA-4EA3-5A65AE2EE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52078-F098-ECB6-B4C3-0904FC38D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25C4D-0E84-26BF-6C3C-9F51D86C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F59F3-AB2C-25A4-5A25-3E64B0EC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BBCA1-DA2B-E4C2-92E8-912C86EE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7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34B6-A457-BFCD-C8A4-7D9E7A4F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5CB5A3-69B6-320F-11F6-0EC483353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D3DBB-CB14-983F-53BD-744BB3458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57E1C-85D9-EF40-0F0C-8763634A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38250-7578-7728-6CF2-4F8DD55D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FB868-866D-C145-4979-381750DA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9FBDA-4FE1-A1AA-B48B-9E215C64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4B508-D391-0AF9-CF63-30374AB7A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B0DF9-EA66-1F14-C39B-10700673B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510A0E-DDEE-480D-B126-55226D9597C3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9DE42-50AA-438B-E5C3-BC030BEA6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3A171-EF50-8F6B-68C8-EC598289A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664B76-D829-4319-92E4-89DC4F525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E4BBE-B33F-E35C-F92F-A9B57C02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CB662-129F-568C-F449-FE7B05AD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09" y="743447"/>
            <a:ext cx="11300732" cy="1338029"/>
          </a:xfrm>
          <a:solidFill>
            <a:schemeClr val="bg1">
              <a:lumMod val="95000"/>
              <a:alpha val="87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0" lang="en-US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role of habitat connectivity in wild turkey biology and ecological attributes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68266-F839-8E41-FBE2-EB2CBDBB4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09" y="2081476"/>
            <a:ext cx="11300732" cy="396548"/>
          </a:xfrm>
          <a:solidFill>
            <a:schemeClr val="bg1">
              <a:lumMod val="95000"/>
              <a:alpha val="87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kumimoji="0" lang="en-US" sz="1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Muzi D. Sibiya, Brittany M. Mason, Carolina Baruzzi, Marcus A. Lashley and Corey T Callaghan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6E538-6BCF-D8F6-423B-3399F2DF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4" y="2986297"/>
            <a:ext cx="2264358" cy="2103120"/>
          </a:xfrm>
          <a:prstGeom prst="rect">
            <a:avLst/>
          </a:prstGeom>
        </p:spPr>
      </p:pic>
      <p:pic>
        <p:nvPicPr>
          <p:cNvPr id="7" name="Picture 6" descr="A logo of a global ecology research group&#10;&#10;AI-generated content may be incorrect.">
            <a:extLst>
              <a:ext uri="{FF2B5EF4-FFF2-40B4-BE49-F238E27FC236}">
                <a16:creationId xmlns:a16="http://schemas.microsoft.com/office/drawing/2014/main" id="{699E9C29-3E88-A7C3-462A-2A97AEF22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6223" r="5459"/>
          <a:stretch/>
        </p:blipFill>
        <p:spPr>
          <a:xfrm>
            <a:off x="10846998" y="5486390"/>
            <a:ext cx="1341953" cy="1371600"/>
          </a:xfrm>
          <a:prstGeom prst="rect">
            <a:avLst/>
          </a:prstGeom>
        </p:spPr>
      </p:pic>
      <p:pic>
        <p:nvPicPr>
          <p:cNvPr id="8" name="Picture 7" descr="A group of icons in orange squares&#10;&#10;AI-generated content may be incorrect.">
            <a:extLst>
              <a:ext uri="{FF2B5EF4-FFF2-40B4-BE49-F238E27FC236}">
                <a16:creationId xmlns:a16="http://schemas.microsoft.com/office/drawing/2014/main" id="{0C7BF3CB-69EE-4E40-FAA6-78A5AF608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" y="548639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85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different colored maps&#10;&#10;AI-generated content may be incorrect.">
            <a:extLst>
              <a:ext uri="{FF2B5EF4-FFF2-40B4-BE49-F238E27FC236}">
                <a16:creationId xmlns:a16="http://schemas.microsoft.com/office/drawing/2014/main" id="{C0D848FA-24C4-F5CC-EEC0-89300B158F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"/>
          <a:stretch/>
        </p:blipFill>
        <p:spPr>
          <a:xfrm>
            <a:off x="1366241" y="802759"/>
            <a:ext cx="8904769" cy="6035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D96F2-26E1-1D46-66BA-711EED7A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47" y="170716"/>
            <a:ext cx="9076469" cy="63204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Environmental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18284-7587-37FF-73FD-FCEF24042C9E}"/>
              </a:ext>
            </a:extLst>
          </p:cNvPr>
          <p:cNvSpPr txBox="1"/>
          <p:nvPr/>
        </p:nvSpPr>
        <p:spPr>
          <a:xfrm>
            <a:off x="6096000" y="4611231"/>
            <a:ext cx="58330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Veg cover influence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Human=direct /indirect impacts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Climate=impact productivity</a:t>
            </a:r>
          </a:p>
        </p:txBody>
      </p:sp>
    </p:spTree>
    <p:extLst>
      <p:ext uri="{BB962C8B-B14F-4D97-AF65-F5344CB8AC3E}">
        <p14:creationId xmlns:p14="http://schemas.microsoft.com/office/powerpoint/2010/main" val="15650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808F1-AF38-B26D-9268-DC4B0A118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map of the state of florida&#10;&#10;Description automatically generated">
            <a:extLst>
              <a:ext uri="{FF2B5EF4-FFF2-40B4-BE49-F238E27FC236}">
                <a16:creationId xmlns:a16="http://schemas.microsoft.com/office/drawing/2014/main" id="{E6EAEA47-3D63-5BD3-2CA9-347741FB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8" t="2255" r="18983" b="14859"/>
          <a:stretch/>
        </p:blipFill>
        <p:spPr>
          <a:xfrm>
            <a:off x="4269854" y="847649"/>
            <a:ext cx="3445128" cy="3200400"/>
          </a:xfrm>
          <a:prstGeom prst="rect">
            <a:avLst/>
          </a:prstGeom>
        </p:spPr>
      </p:pic>
      <p:pic>
        <p:nvPicPr>
          <p:cNvPr id="37" name="Picture 36" descr="A map of the state of florida&#10;&#10;Description automatically generated">
            <a:extLst>
              <a:ext uri="{FF2B5EF4-FFF2-40B4-BE49-F238E27FC236}">
                <a16:creationId xmlns:a16="http://schemas.microsoft.com/office/drawing/2014/main" id="{A6DEA1E7-B5AE-F391-F1E8-619D36625C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867" r="18893" b="14942"/>
          <a:stretch/>
        </p:blipFill>
        <p:spPr>
          <a:xfrm>
            <a:off x="8045073" y="847649"/>
            <a:ext cx="3438838" cy="3200400"/>
          </a:xfrm>
          <a:prstGeom prst="rect">
            <a:avLst/>
          </a:prstGeom>
        </p:spPr>
      </p:pic>
      <p:pic>
        <p:nvPicPr>
          <p:cNvPr id="35" name="Picture 34" descr="A map of the state of florida&#10;&#10;Description automatically generated">
            <a:extLst>
              <a:ext uri="{FF2B5EF4-FFF2-40B4-BE49-F238E27FC236}">
                <a16:creationId xmlns:a16="http://schemas.microsoft.com/office/drawing/2014/main" id="{D09053D1-3B10-ACE0-BDF8-C1A671BA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2299" r="18734" b="14941"/>
          <a:stretch/>
        </p:blipFill>
        <p:spPr>
          <a:xfrm>
            <a:off x="443521" y="847649"/>
            <a:ext cx="3464977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55F31-204A-17BF-9BFA-AC6DA983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139458"/>
            <a:ext cx="10515600" cy="8443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B5CA98-77A2-AD60-E92E-3FC121482879}"/>
              </a:ext>
            </a:extLst>
          </p:cNvPr>
          <p:cNvCxnSpPr>
            <a:cxnSpLocks/>
          </p:cNvCxnSpPr>
          <p:nvPr/>
        </p:nvCxnSpPr>
        <p:spPr>
          <a:xfrm flipH="1">
            <a:off x="2035961" y="3858656"/>
            <a:ext cx="920599" cy="102238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00BF10D-E454-5FBF-84B4-B3DDA5A7EC23}"/>
              </a:ext>
            </a:extLst>
          </p:cNvPr>
          <p:cNvSpPr txBox="1"/>
          <p:nvPr/>
        </p:nvSpPr>
        <p:spPr>
          <a:xfrm>
            <a:off x="221567" y="4774223"/>
            <a:ext cx="3352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Occupancy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F87750-7089-C2EF-57C9-58D6418ECF1E}"/>
              </a:ext>
            </a:extLst>
          </p:cNvPr>
          <p:cNvCxnSpPr>
            <a:cxnSpLocks/>
          </p:cNvCxnSpPr>
          <p:nvPr/>
        </p:nvCxnSpPr>
        <p:spPr>
          <a:xfrm>
            <a:off x="3626192" y="3919345"/>
            <a:ext cx="3110041" cy="9313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7924EF-1164-8DC8-3A24-F781900D94B0}"/>
              </a:ext>
            </a:extLst>
          </p:cNvPr>
          <p:cNvCxnSpPr>
            <a:cxnSpLocks/>
          </p:cNvCxnSpPr>
          <p:nvPr/>
        </p:nvCxnSpPr>
        <p:spPr>
          <a:xfrm flipH="1">
            <a:off x="6907461" y="3858656"/>
            <a:ext cx="103092" cy="99199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BC9448B-3CB5-BDFF-6900-C14C3E85CEBD}"/>
              </a:ext>
            </a:extLst>
          </p:cNvPr>
          <p:cNvCxnSpPr>
            <a:cxnSpLocks/>
          </p:cNvCxnSpPr>
          <p:nvPr/>
        </p:nvCxnSpPr>
        <p:spPr>
          <a:xfrm flipH="1">
            <a:off x="7201947" y="3756990"/>
            <a:ext cx="3489486" cy="109366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868B4C6-BF49-AC58-04E4-708B7E008D64}"/>
              </a:ext>
            </a:extLst>
          </p:cNvPr>
          <p:cNvSpPr txBox="1"/>
          <p:nvPr/>
        </p:nvSpPr>
        <p:spPr>
          <a:xfrm>
            <a:off x="5320327" y="478918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Integrated model</a:t>
            </a:r>
          </a:p>
        </p:txBody>
      </p:sp>
      <p:sp>
        <p:nvSpPr>
          <p:cNvPr id="53" name="Equals 52">
            <a:extLst>
              <a:ext uri="{FF2B5EF4-FFF2-40B4-BE49-F238E27FC236}">
                <a16:creationId xmlns:a16="http://schemas.microsoft.com/office/drawing/2014/main" id="{410CC8CB-DCC7-5768-1E57-FCA9B99A9870}"/>
              </a:ext>
            </a:extLst>
          </p:cNvPr>
          <p:cNvSpPr/>
          <p:nvPr/>
        </p:nvSpPr>
        <p:spPr>
          <a:xfrm rot="5400000">
            <a:off x="1345276" y="5439840"/>
            <a:ext cx="796158" cy="369332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Equals 53">
            <a:extLst>
              <a:ext uri="{FF2B5EF4-FFF2-40B4-BE49-F238E27FC236}">
                <a16:creationId xmlns:a16="http://schemas.microsoft.com/office/drawing/2014/main" id="{9396F0D2-088B-D9A2-FF74-A9D4920A185D}"/>
              </a:ext>
            </a:extLst>
          </p:cNvPr>
          <p:cNvSpPr/>
          <p:nvPr/>
        </p:nvSpPr>
        <p:spPr>
          <a:xfrm rot="5400000">
            <a:off x="6797140" y="5464348"/>
            <a:ext cx="796158" cy="369332"/>
          </a:xfrm>
          <a:prstGeom prst="mathEqual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EBD7C4-192E-8431-63B3-B98440775592}"/>
              </a:ext>
            </a:extLst>
          </p:cNvPr>
          <p:cNvSpPr txBox="1"/>
          <p:nvPr/>
        </p:nvSpPr>
        <p:spPr>
          <a:xfrm>
            <a:off x="721777" y="5820326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92C090-20C3-ECBC-D7EF-D87355F32B3D}"/>
              </a:ext>
            </a:extLst>
          </p:cNvPr>
          <p:cNvSpPr txBox="1"/>
          <p:nvPr/>
        </p:nvSpPr>
        <p:spPr>
          <a:xfrm>
            <a:off x="5481834" y="5894059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abundance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76879C-B1EE-ACFB-1E4F-98B152B66C3C}"/>
              </a:ext>
            </a:extLst>
          </p:cNvPr>
          <p:cNvSpPr txBox="1"/>
          <p:nvPr/>
        </p:nvSpPr>
        <p:spPr>
          <a:xfrm>
            <a:off x="8685988" y="4776417"/>
            <a:ext cx="35084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Regression models=variability within and outside FLWC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E564B14-DF8B-7089-ED2D-FEE04AEE4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97" y="1834326"/>
            <a:ext cx="1082040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57FC0DE-05C6-C506-818F-1D3751CC5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4791" y="1838521"/>
            <a:ext cx="2148840" cy="457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D2D1CC2-CE4C-E248-1A25-00E3064FA96D}"/>
              </a:ext>
            </a:extLst>
          </p:cNvPr>
          <p:cNvSpPr txBox="1"/>
          <p:nvPr/>
        </p:nvSpPr>
        <p:spPr>
          <a:xfrm>
            <a:off x="43397" y="230673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Presence/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Non-detection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152F0E-4B15-0D8C-1F4A-13426D00B7E1}"/>
              </a:ext>
            </a:extLst>
          </p:cNvPr>
          <p:cNvSpPr txBox="1"/>
          <p:nvPr/>
        </p:nvSpPr>
        <p:spPr>
          <a:xfrm>
            <a:off x="4635908" y="23067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Presence only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282764-2CDD-1E67-C75F-63A8C6616FA7}"/>
              </a:ext>
            </a:extLst>
          </p:cNvPr>
          <p:cNvSpPr txBox="1"/>
          <p:nvPr/>
        </p:nvSpPr>
        <p:spPr>
          <a:xfrm>
            <a:off x="8891833" y="230673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FD0C0-29F5-1944-A668-2AA399F06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3347" y="1651446"/>
            <a:ext cx="552605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8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76DDC5B-72F8-2C4C-CDC2-E86F282B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58" y="548640"/>
            <a:ext cx="6467856" cy="6309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8DB6E5-9EFE-29AC-F564-82C5A1C6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0173"/>
            <a:ext cx="10515600" cy="81728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Results : Occupancy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26B7F-2EC8-1D4C-650A-5DACBD72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60" y="2560320"/>
            <a:ext cx="810126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FEEC0-86E2-6338-20D2-991FF41ACA7B}"/>
              </a:ext>
            </a:extLst>
          </p:cNvPr>
          <p:cNvSpPr txBox="1"/>
          <p:nvPr/>
        </p:nvSpPr>
        <p:spPr>
          <a:xfrm>
            <a:off x="3192071" y="941024"/>
            <a:ext cx="61266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160F3-B395-045B-C7FB-C7D544141294}"/>
              </a:ext>
            </a:extLst>
          </p:cNvPr>
          <p:cNvSpPr txBox="1"/>
          <p:nvPr/>
        </p:nvSpPr>
        <p:spPr>
          <a:xfrm>
            <a:off x="7004940" y="1018195"/>
            <a:ext cx="55656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D5DE0-8DF2-0B02-A494-185DABD4C4C9}"/>
              </a:ext>
            </a:extLst>
          </p:cNvPr>
          <p:cNvSpPr txBox="1"/>
          <p:nvPr/>
        </p:nvSpPr>
        <p:spPr>
          <a:xfrm>
            <a:off x="8560785" y="2055251"/>
            <a:ext cx="54213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26CB5-3E13-355E-8B8D-60F89885FD91}"/>
              </a:ext>
            </a:extLst>
          </p:cNvPr>
          <p:cNvSpPr txBox="1"/>
          <p:nvPr/>
        </p:nvSpPr>
        <p:spPr>
          <a:xfrm>
            <a:off x="6953644" y="3891882"/>
            <a:ext cx="59824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FED5E-2DFE-0625-24DE-D3BF9166054D}"/>
              </a:ext>
            </a:extLst>
          </p:cNvPr>
          <p:cNvSpPr txBox="1"/>
          <p:nvPr/>
        </p:nvSpPr>
        <p:spPr>
          <a:xfrm>
            <a:off x="8017514" y="5288498"/>
            <a:ext cx="35618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A69F206-FE88-158E-26BE-9A92EE4C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439" y="2635507"/>
            <a:ext cx="5069907" cy="2858012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occupancy in NC &amp; NW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Various in NE &amp; SW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in south Florida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3C3EA-F4F1-49A4-31A2-C7A552C5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68" t="57020" r="12750" b="35158"/>
          <a:stretch/>
        </p:blipFill>
        <p:spPr>
          <a:xfrm>
            <a:off x="10426890" y="2560320"/>
            <a:ext cx="941695" cy="1029041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053545-42F6-B2EB-A1AA-084E0EF97261}"/>
              </a:ext>
            </a:extLst>
          </p:cNvPr>
          <p:cNvSpPr/>
          <p:nvPr/>
        </p:nvSpPr>
        <p:spPr>
          <a:xfrm>
            <a:off x="8560785" y="4094328"/>
            <a:ext cx="529403" cy="600502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92108F-DCE9-7455-32D6-DD3C346B7FCE}"/>
              </a:ext>
            </a:extLst>
          </p:cNvPr>
          <p:cNvSpPr/>
          <p:nvPr/>
        </p:nvSpPr>
        <p:spPr>
          <a:xfrm>
            <a:off x="10426890" y="2546132"/>
            <a:ext cx="941695" cy="1043230"/>
          </a:xfrm>
          <a:prstGeom prst="rect">
            <a:avLst/>
          </a:prstGeom>
          <a:noFill/>
          <a:ln w="38100">
            <a:solidFill>
              <a:srgbClr val="519A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C6676C-C481-15EE-3424-A959253C07F7}"/>
              </a:ext>
            </a:extLst>
          </p:cNvPr>
          <p:cNvCxnSpPr/>
          <p:nvPr/>
        </p:nvCxnSpPr>
        <p:spPr>
          <a:xfrm flipV="1">
            <a:off x="8560785" y="2546132"/>
            <a:ext cx="1866105" cy="1548196"/>
          </a:xfrm>
          <a:prstGeom prst="line">
            <a:avLst/>
          </a:prstGeom>
          <a:ln>
            <a:solidFill>
              <a:srgbClr val="519AC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A2D4A2-C2F8-D639-F51E-97BDBB4ED414}"/>
              </a:ext>
            </a:extLst>
          </p:cNvPr>
          <p:cNvCxnSpPr>
            <a:cxnSpLocks/>
          </p:cNvCxnSpPr>
          <p:nvPr/>
        </p:nvCxnSpPr>
        <p:spPr>
          <a:xfrm flipV="1">
            <a:off x="9090188" y="3603549"/>
            <a:ext cx="2294151" cy="1091281"/>
          </a:xfrm>
          <a:prstGeom prst="line">
            <a:avLst/>
          </a:prstGeom>
          <a:ln>
            <a:solidFill>
              <a:srgbClr val="519AC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B66AF8-631A-43A3-AE7F-4B34E041EB31}"/>
              </a:ext>
            </a:extLst>
          </p:cNvPr>
          <p:cNvSpPr txBox="1"/>
          <p:nvPr/>
        </p:nvSpPr>
        <p:spPr>
          <a:xfrm>
            <a:off x="10509028" y="3891882"/>
            <a:ext cx="81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3201722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7589-6992-8E2D-3D45-39A4ABCF1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E56FB7-DAF5-DE8D-55A5-73F9DBC9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65" y="907786"/>
            <a:ext cx="6480160" cy="566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AE061-C09F-A1D0-DE65-46471BB8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94" y="197280"/>
            <a:ext cx="10515600" cy="81728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Relative abundance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6FCAA-F0AF-44E3-24FC-F97E2C9FBBD0}"/>
              </a:ext>
            </a:extLst>
          </p:cNvPr>
          <p:cNvSpPr txBox="1"/>
          <p:nvPr/>
        </p:nvSpPr>
        <p:spPr>
          <a:xfrm>
            <a:off x="3448439" y="1305957"/>
            <a:ext cx="61266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06FCD-4AB7-E563-0846-DA2E8FAE2753}"/>
              </a:ext>
            </a:extLst>
          </p:cNvPr>
          <p:cNvSpPr txBox="1"/>
          <p:nvPr/>
        </p:nvSpPr>
        <p:spPr>
          <a:xfrm>
            <a:off x="7420040" y="905847"/>
            <a:ext cx="55656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B7707-3A02-2433-C7FF-A1764E3EC63D}"/>
              </a:ext>
            </a:extLst>
          </p:cNvPr>
          <p:cNvSpPr txBox="1"/>
          <p:nvPr/>
        </p:nvSpPr>
        <p:spPr>
          <a:xfrm>
            <a:off x="9570720" y="2435484"/>
            <a:ext cx="54213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1B129-9CC7-AF91-DA07-AFE702738A52}"/>
              </a:ext>
            </a:extLst>
          </p:cNvPr>
          <p:cNvSpPr txBox="1"/>
          <p:nvPr/>
        </p:nvSpPr>
        <p:spPr>
          <a:xfrm>
            <a:off x="7669005" y="4449202"/>
            <a:ext cx="59824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1221-5A30-2FC1-9D3A-146425B9C729}"/>
              </a:ext>
            </a:extLst>
          </p:cNvPr>
          <p:cNvSpPr txBox="1"/>
          <p:nvPr/>
        </p:nvSpPr>
        <p:spPr>
          <a:xfrm>
            <a:off x="8982520" y="5750159"/>
            <a:ext cx="356188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AD3F08-43FE-346C-B362-4B72714B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361" y="2835594"/>
            <a:ext cx="5069907" cy="181366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abundance in NC &amp; NE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 in NW &amp; South FL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77103-E03E-A145-0C80-6BDFD128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78" y="3027111"/>
            <a:ext cx="98213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7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C289F-CE40-62AE-8A93-AFD5FF88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3F39-211A-C015-8D1F-029DB27F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786" y="272928"/>
            <a:ext cx="10328014" cy="206081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Urbanization and human population reduce both occupancy and abundance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Temperature reduce occupancy and increase abundance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Vegetation cover increase occupancy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A40BE-52A0-3218-9A86-6D1BCCEE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93" y="2794700"/>
            <a:ext cx="4512869" cy="402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787DB-39FC-6BED-7E37-D61A3E23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22" y="2794700"/>
            <a:ext cx="4426080" cy="4023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CD3AE5-BCC6-76D6-1891-26ADA15A0F6D}"/>
              </a:ext>
            </a:extLst>
          </p:cNvPr>
          <p:cNvSpPr txBox="1"/>
          <p:nvPr/>
        </p:nvSpPr>
        <p:spPr>
          <a:xfrm>
            <a:off x="2811438" y="2367680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Occupancy effects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BA12A-DB53-6B29-FF84-9D5C6F30582E}"/>
              </a:ext>
            </a:extLst>
          </p:cNvPr>
          <p:cNvSpPr txBox="1"/>
          <p:nvPr/>
        </p:nvSpPr>
        <p:spPr>
          <a:xfrm>
            <a:off x="7665920" y="2373526"/>
            <a:ext cx="3490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abundance effects</a:t>
            </a:r>
          </a:p>
        </p:txBody>
      </p:sp>
    </p:spTree>
    <p:extLst>
      <p:ext uri="{BB962C8B-B14F-4D97-AF65-F5344CB8AC3E}">
        <p14:creationId xmlns:p14="http://schemas.microsoft.com/office/powerpoint/2010/main" val="1667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FC5FA-20FE-77B5-1983-91926A96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2AC904-9D9C-4D3B-6801-65EBD7F26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8" y="45426"/>
            <a:ext cx="7279255" cy="67671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5A9F-18A6-176A-D27D-F49867076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331" y="606415"/>
            <a:ext cx="10176467" cy="1281877"/>
          </a:xfrm>
          <a:solidFill>
            <a:schemeClr val="bg1">
              <a:lumMod val="85000"/>
              <a:alpha val="90000"/>
            </a:schemeClr>
          </a:solidFill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Occupancy = sig high inside FLWC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Relative abundance = sig high inside FLWC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DFCBA-A160-44AE-B6AE-950996CDD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5" y="2879828"/>
            <a:ext cx="2696911" cy="3749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36BDC-290F-2264-CC9F-FBC01C6D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318" y="2879828"/>
            <a:ext cx="2676945" cy="3749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95BD6-4D20-5F2A-EEE6-B0ECE1FDCA34}"/>
              </a:ext>
            </a:extLst>
          </p:cNvPr>
          <p:cNvSpPr txBox="1"/>
          <p:nvPr/>
        </p:nvSpPr>
        <p:spPr>
          <a:xfrm>
            <a:off x="2565780" y="2646881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Occupancy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B8854-3159-526A-77C6-F59D8A64682D}"/>
              </a:ext>
            </a:extLst>
          </p:cNvPr>
          <p:cNvSpPr txBox="1"/>
          <p:nvPr/>
        </p:nvSpPr>
        <p:spPr>
          <a:xfrm>
            <a:off x="8819087" y="2646096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abundance</a:t>
            </a:r>
          </a:p>
        </p:txBody>
      </p:sp>
    </p:spTree>
    <p:extLst>
      <p:ext uri="{BB962C8B-B14F-4D97-AF65-F5344CB8AC3E}">
        <p14:creationId xmlns:p14="http://schemas.microsoft.com/office/powerpoint/2010/main" val="327431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7188-37BD-B0A8-BBDB-8CE419F3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6C16AC9-C934-A031-235E-02E7EDDE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62" y="0"/>
            <a:ext cx="7279255" cy="67671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266BF-2FCF-389D-ED9C-BDA17D122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56" y="647100"/>
            <a:ext cx="11285688" cy="820753"/>
          </a:xfrm>
          <a:solidFill>
            <a:schemeClr val="bg1">
              <a:lumMod val="85000"/>
              <a:alpha val="90000"/>
            </a:schemeClr>
          </a:solidFill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#poults &amp; poult per hen = similar inside/outside FLWC</a:t>
            </a:r>
          </a:p>
          <a:p>
            <a:pPr marL="0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00DA8-094F-0996-6674-D01945D3A017}"/>
              </a:ext>
            </a:extLst>
          </p:cNvPr>
          <p:cNvSpPr txBox="1"/>
          <p:nvPr/>
        </p:nvSpPr>
        <p:spPr>
          <a:xfrm>
            <a:off x="2111034" y="2192569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poults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F94C6-3F39-32BC-9B9A-BA164C9F0F99}"/>
              </a:ext>
            </a:extLst>
          </p:cNvPr>
          <p:cNvSpPr txBox="1"/>
          <p:nvPr/>
        </p:nvSpPr>
        <p:spPr>
          <a:xfrm>
            <a:off x="8747121" y="2243865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Poults per hen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C88BAA-5820-ECE1-B706-8C86A42E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22" y="2643975"/>
            <a:ext cx="2969009" cy="4072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BA18E3-57E9-03DB-ABFE-A2D6FB7DA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048" y="2589106"/>
            <a:ext cx="2798307" cy="41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7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95C5-F7C4-1A8A-A0C6-C2BBBB8A8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C30A-EDCC-88F7-E2E3-952F4E7A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84" y="377157"/>
            <a:ext cx="10515600" cy="113612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62930-3EC0-C930-AC86-F322C712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7045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FLWC may protect suitable turkey habitat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Urbanization/hum pop impacts turkey conservation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Successful conservation= maintenance of habitat inside the FLWC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777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6340-FB28-2D5A-FBE2-D9A94C2D8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88" y="14737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304A-C7C6-41A0-6B06-4A2C1E290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67" y="1472937"/>
            <a:ext cx="10953465" cy="454285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FLWC Act may protect critical habitat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Critical for endemic Osceola in peninsular FL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Turkey habitat available outside the FLWC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Structured surveys to compliment citizen data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4EED-6417-B0F9-7DC5-796DADAF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04" y="258158"/>
            <a:ext cx="10515600" cy="9723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9056-423B-6366-FF8C-5DEC2F59D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23" y="1882073"/>
            <a:ext cx="3108158" cy="2132764"/>
          </a:xfrm>
        </p:spPr>
        <p:txBody>
          <a:bodyPr/>
          <a:lstStyle/>
          <a:p>
            <a:r>
              <a:rPr lang="en-US" dirty="0"/>
              <a:t>Angeline Meeks</a:t>
            </a:r>
          </a:p>
          <a:p>
            <a:r>
              <a:rPr lang="en-US" dirty="0"/>
              <a:t>Bobbi Carpenter</a:t>
            </a:r>
          </a:p>
          <a:p>
            <a:r>
              <a:rPr lang="en-US" dirty="0"/>
              <a:t>Juliana </a:t>
            </a:r>
            <a:r>
              <a:rPr lang="en-US" dirty="0" err="1"/>
              <a:t>Ofalt</a:t>
            </a:r>
            <a:endParaRPr lang="en-US" dirty="0"/>
          </a:p>
          <a:p>
            <a:r>
              <a:rPr lang="en-US" dirty="0"/>
              <a:t>Emma </a:t>
            </a:r>
            <a:r>
              <a:rPr lang="en-US" dirty="0" err="1"/>
              <a:t>Zietler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47A94-8E41-CAC4-83A5-E8D62F2B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18" y="2971800"/>
            <a:ext cx="217228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A14FF6-7576-28CE-3310-F3BD17A3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437" y="3913781"/>
            <a:ext cx="1575581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72C04-6540-C7B5-9B43-0F22641E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81" y="4843337"/>
            <a:ext cx="4292753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AD99E-1E5A-1956-0B49-9C564841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623" y="1100263"/>
            <a:ext cx="3441470" cy="146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99577-0A86-9011-81BA-B89187933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8168" y="1302535"/>
            <a:ext cx="1609344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1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85CF3-8D69-BA03-1269-B2D0C2BB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16" y="25527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Altered Terrestrial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1BB3-788F-132D-E2CB-01070C8D4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6869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Land use intensification drive loss of habitat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Leads to fragmented landscapes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animal exposure to a suite of pressures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B060C-6AE7-304F-60BE-3C090AFB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6"/>
          <a:stretch/>
        </p:blipFill>
        <p:spPr>
          <a:xfrm>
            <a:off x="7136194" y="1888616"/>
            <a:ext cx="4217606" cy="2749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9FF3D-BC61-FA9C-12B6-1F14B9369DFF}"/>
              </a:ext>
            </a:extLst>
          </p:cNvPr>
          <p:cNvSpPr txBox="1"/>
          <p:nvPr/>
        </p:nvSpPr>
        <p:spPr>
          <a:xfrm>
            <a:off x="9009993" y="4638307"/>
            <a:ext cx="1570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Young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63208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4AA4F-8642-6B3B-2D6C-0AAD873D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0F8D-1998-1709-E8DB-E901B9FA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39" y="168621"/>
            <a:ext cx="10515600" cy="92922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Wildlife corridors and conservation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8B02-41F8-1B92-701A-51EB33BC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1" y="1948275"/>
            <a:ext cx="7081021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Natural veg between protected areas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Reduces landscape fragmentation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Facilitate animal dispersal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Species use determine corridor role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Conservation efficacy, undetermined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18C9B-23C6-6AB0-8ABA-3528275B3F45}"/>
              </a:ext>
            </a:extLst>
          </p:cNvPr>
          <p:cNvSpPr txBox="1"/>
          <p:nvPr/>
        </p:nvSpPr>
        <p:spPr>
          <a:xfrm>
            <a:off x="8881027" y="3799520"/>
            <a:ext cx="2642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https://yellowstoneuintas.org/about-us/the-corridor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1603F4-DF64-900D-D033-D726484D6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963" y="4033022"/>
            <a:ext cx="3578662" cy="2743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AFBF5-73B2-292F-3B10-F341A9D4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322"/>
          <a:stretch/>
        </p:blipFill>
        <p:spPr>
          <a:xfrm>
            <a:off x="8405926" y="617370"/>
            <a:ext cx="3224737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5F5E0-D082-8ECA-0DE6-40D2852BEC15}"/>
              </a:ext>
            </a:extLst>
          </p:cNvPr>
          <p:cNvSpPr txBox="1"/>
          <p:nvPr/>
        </p:nvSpPr>
        <p:spPr>
          <a:xfrm>
            <a:off x="10905948" y="974644"/>
            <a:ext cx="129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Yellowstone National Park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A52C9-C7E6-C152-F482-665EB2855BA3}"/>
              </a:ext>
            </a:extLst>
          </p:cNvPr>
          <p:cNvSpPr/>
          <p:nvPr/>
        </p:nvSpPr>
        <p:spPr>
          <a:xfrm>
            <a:off x="9938084" y="866275"/>
            <a:ext cx="994609" cy="57003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E5922-0295-E319-9E3A-308D28922C26}"/>
              </a:ext>
            </a:extLst>
          </p:cNvPr>
          <p:cNvSpPr/>
          <p:nvPr/>
        </p:nvSpPr>
        <p:spPr>
          <a:xfrm>
            <a:off x="9911339" y="3439465"/>
            <a:ext cx="994609" cy="27048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52A1D-2D0F-C192-187D-787762ABD30F}"/>
              </a:ext>
            </a:extLst>
          </p:cNvPr>
          <p:cNvSpPr txBox="1"/>
          <p:nvPr/>
        </p:nvSpPr>
        <p:spPr>
          <a:xfrm>
            <a:off x="10835005" y="3149382"/>
            <a:ext cx="1008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Uintas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Wilderness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31F2BB-0249-3E95-5EC9-92183387246D}"/>
              </a:ext>
            </a:extLst>
          </p:cNvPr>
          <p:cNvSpPr txBox="1"/>
          <p:nvPr/>
        </p:nvSpPr>
        <p:spPr>
          <a:xfrm>
            <a:off x="8369415" y="1264727"/>
            <a:ext cx="153215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Yellowstone to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Uintas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Corridor</a:t>
            </a:r>
          </a:p>
        </p:txBody>
      </p:sp>
    </p:spTree>
    <p:extLst>
      <p:ext uri="{BB962C8B-B14F-4D97-AF65-F5344CB8AC3E}">
        <p14:creationId xmlns:p14="http://schemas.microsoft.com/office/powerpoint/2010/main" val="2733201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C7E3-3271-F124-72FE-E170F4FE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9"/>
            <a:ext cx="10515600" cy="104274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Wild turkey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7553C-B2D0-E11B-C28A-EE7EF52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70" y="148597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Pop declines at the species range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Distribution and productivity may respond to landscape processes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Corridors effects not evaluated on wild turkey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Land-use-climate compounded effects in the southeast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18302-9126-F06B-C1FE-06F9CE8C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657" y="412765"/>
            <a:ext cx="1969179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0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7367BE-99D5-6A72-8842-D6482395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83" t="2878" r="19938" b="14716"/>
          <a:stretch/>
        </p:blipFill>
        <p:spPr>
          <a:xfrm>
            <a:off x="5219365" y="1010148"/>
            <a:ext cx="5776356" cy="54109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DADDD-CC8D-8820-7259-A631F00F3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81" y="1710246"/>
            <a:ext cx="5776356" cy="290988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 rapidly losing natural veg cover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(Daskin et al,2024)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FLWC= public land &amp; private easements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FLWC Act, 2021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98EF1-3485-2B85-C97B-289FEF1D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34" y="97469"/>
            <a:ext cx="10515600" cy="8169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Florida Wildlife Corridor (FLWC)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900984-9DCE-8265-01CF-5D96A0D2F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365" y="2402511"/>
            <a:ext cx="3786603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9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BCF2-E999-1961-16FC-FB146671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78" y="37594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1921-9FCE-12D4-0923-D01F2BA3D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95" y="1960814"/>
            <a:ext cx="10410497" cy="2659665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Investigate dynamics of occupancy and relative abundance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 effects FLWC on occupancy, relative abundance and productivity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83ED9-3909-E64A-9AF2-D56E54CF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87" y="3965388"/>
            <a:ext cx="196814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66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17F4E-223C-3647-E9EB-6BE99E065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map of the state of florida&#10;&#10;Description automatically generated">
            <a:extLst>
              <a:ext uri="{FF2B5EF4-FFF2-40B4-BE49-F238E27FC236}">
                <a16:creationId xmlns:a16="http://schemas.microsoft.com/office/drawing/2014/main" id="{B49E1A10-85F0-585B-C6AA-4344E17A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2299" r="18734" b="14941"/>
          <a:stretch/>
        </p:blipFill>
        <p:spPr>
          <a:xfrm>
            <a:off x="5154154" y="561635"/>
            <a:ext cx="6236949" cy="5760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40C4A-1C6F-F29F-D8D7-32E649E3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5" y="139458"/>
            <a:ext cx="10515600" cy="84435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CF4BB-39D4-B0D9-5BA5-CC49E003F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57879" y="4493555"/>
            <a:ext cx="196814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FD908F-C6F7-B62D-41C3-2939E59A46FE}"/>
              </a:ext>
            </a:extLst>
          </p:cNvPr>
          <p:cNvSpPr txBox="1"/>
          <p:nvPr/>
        </p:nvSpPr>
        <p:spPr>
          <a:xfrm>
            <a:off x="2286507" y="3594710"/>
            <a:ext cx="194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(Presence=3072,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Non-det=17826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849A20-0B90-3DBE-F8C6-B6387E00ABB2}"/>
              </a:ext>
            </a:extLst>
          </p:cNvPr>
          <p:cNvSpPr txBox="1"/>
          <p:nvPr/>
        </p:nvSpPr>
        <p:spPr>
          <a:xfrm>
            <a:off x="160479" y="887729"/>
            <a:ext cx="49936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Brooding data/June-August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2020-2023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Demographic information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A3FECF-FD93-CED6-2BA5-931EA6568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848" y="2428009"/>
            <a:ext cx="2164080" cy="91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80DC0F6-4EB8-FE16-3ED3-5EE1E9FB8D27}"/>
              </a:ext>
            </a:extLst>
          </p:cNvPr>
          <p:cNvSpPr txBox="1"/>
          <p:nvPr/>
        </p:nvSpPr>
        <p:spPr>
          <a:xfrm>
            <a:off x="1471016" y="3290104"/>
            <a:ext cx="3490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Presence/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Non-detection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12B05-3F3D-F4A8-8188-57DEEAAAB49E}"/>
              </a:ext>
            </a:extLst>
          </p:cNvPr>
          <p:cNvSpPr txBox="1"/>
          <p:nvPr/>
        </p:nvSpPr>
        <p:spPr>
          <a:xfrm>
            <a:off x="4394157" y="4753553"/>
            <a:ext cx="52918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Largest citizen science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Online bird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Users follow protocol</a:t>
            </a:r>
          </a:p>
        </p:txBody>
      </p:sp>
    </p:spTree>
    <p:extLst>
      <p:ext uri="{BB962C8B-B14F-4D97-AF65-F5344CB8AC3E}">
        <p14:creationId xmlns:p14="http://schemas.microsoft.com/office/powerpoint/2010/main" val="18265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4530-E072-3592-F302-B2217A079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7CE3FE95-8621-1638-8289-D7CEBE7C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8" t="4451" r="20505" b="14034"/>
          <a:stretch/>
        </p:blipFill>
        <p:spPr>
          <a:xfrm>
            <a:off x="5104117" y="548640"/>
            <a:ext cx="6023808" cy="5760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43DB2-AD17-8BB8-199F-966937B21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93132" y="3406700"/>
            <a:ext cx="196814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06FC7-CE4B-C1D3-9DF7-2D3E1D95369A}"/>
              </a:ext>
            </a:extLst>
          </p:cNvPr>
          <p:cNvSpPr txBox="1"/>
          <p:nvPr/>
        </p:nvSpPr>
        <p:spPr>
          <a:xfrm>
            <a:off x="2552606" y="260488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(N=182)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DA64BE-CD77-9561-738B-77FAD88272F3}"/>
              </a:ext>
            </a:extLst>
          </p:cNvPr>
          <p:cNvSpPr txBox="1"/>
          <p:nvPr/>
        </p:nvSpPr>
        <p:spPr>
          <a:xfrm>
            <a:off x="4108348" y="4543003"/>
            <a:ext cx="55931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biodiversity platform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upload photos/sound files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Provide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info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E91B9DB-9283-D8AB-39F1-63AFF368B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75" y="1203828"/>
            <a:ext cx="4297680" cy="9144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E230AC-CFA8-72C7-6612-084EAC32D17B}"/>
              </a:ext>
            </a:extLst>
          </p:cNvPr>
          <p:cNvSpPr txBox="1"/>
          <p:nvPr/>
        </p:nvSpPr>
        <p:spPr>
          <a:xfrm>
            <a:off x="2021672" y="225672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Presence only</a:t>
            </a:r>
          </a:p>
        </p:txBody>
      </p:sp>
    </p:spTree>
    <p:extLst>
      <p:ext uri="{BB962C8B-B14F-4D97-AF65-F5344CB8AC3E}">
        <p14:creationId xmlns:p14="http://schemas.microsoft.com/office/powerpoint/2010/main" val="397467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C5355-7CAC-40E1-969A-D22EF164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map of the state of florida&#10;&#10;Description automatically generated">
            <a:extLst>
              <a:ext uri="{FF2B5EF4-FFF2-40B4-BE49-F238E27FC236}">
                <a16:creationId xmlns:a16="http://schemas.microsoft.com/office/drawing/2014/main" id="{EF9C864C-1771-7ECE-17A3-B80C7F2BC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867" r="18893" b="14942"/>
          <a:stretch/>
        </p:blipFill>
        <p:spPr>
          <a:xfrm>
            <a:off x="4707062" y="390021"/>
            <a:ext cx="6189922" cy="5760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9859E-4F91-999B-E583-D3FA31820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1244" y="3682514"/>
            <a:ext cx="196814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FE04EE-5B64-6B0B-1F0A-1BA8AF40E00E}"/>
              </a:ext>
            </a:extLst>
          </p:cNvPr>
          <p:cNvSpPr txBox="1"/>
          <p:nvPr/>
        </p:nvSpPr>
        <p:spPr>
          <a:xfrm>
            <a:off x="2583482" y="3182002"/>
            <a:ext cx="129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(N=5958)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31EFE2-EAA6-79BF-5B72-332563441231}"/>
              </a:ext>
            </a:extLst>
          </p:cNvPr>
          <p:cNvSpPr txBox="1"/>
          <p:nvPr/>
        </p:nvSpPr>
        <p:spPr>
          <a:xfrm>
            <a:off x="3817752" y="4523363"/>
            <a:ext cx="56717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Poult per hen surveys from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Brood 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emographic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information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CDA23E-5D29-7213-AC3F-6F27D194D06D}"/>
              </a:ext>
            </a:extLst>
          </p:cNvPr>
          <p:cNvSpPr txBox="1"/>
          <p:nvPr/>
        </p:nvSpPr>
        <p:spPr>
          <a:xfrm>
            <a:off x="2614031" y="2780785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Counts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BDAAB-E8ED-8F13-0C4A-F19857903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693" y="919354"/>
            <a:ext cx="157900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4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17383</TotalTime>
  <Words>469</Words>
  <Application>Microsoft Office PowerPoint</Application>
  <PresentationFormat>Widescreen</PresentationFormat>
  <Paragraphs>144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Source Serif Pro</vt:lpstr>
      <vt:lpstr>Office Theme</vt:lpstr>
      <vt:lpstr>The role of habitat connectivity in wild turkey biology and ecological attributes</vt:lpstr>
      <vt:lpstr>Altered Terrestrial Ecosystem</vt:lpstr>
      <vt:lpstr> Wildlife corridors and conservation</vt:lpstr>
      <vt:lpstr>Wild turkey</vt:lpstr>
      <vt:lpstr>Florida Wildlife Corridor (FLWC)</vt:lpstr>
      <vt:lpstr>Objectives</vt:lpstr>
      <vt:lpstr>Methods</vt:lpstr>
      <vt:lpstr>PowerPoint Presentation</vt:lpstr>
      <vt:lpstr>PowerPoint Presentation</vt:lpstr>
      <vt:lpstr>Environmental variables</vt:lpstr>
      <vt:lpstr>Models</vt:lpstr>
      <vt:lpstr>Results : Occupancy distribution</vt:lpstr>
      <vt:lpstr> Relative abundance</vt:lpstr>
      <vt:lpstr>PowerPoint Presentation</vt:lpstr>
      <vt:lpstr>PowerPoint Presentation</vt:lpstr>
      <vt:lpstr>PowerPoint Presentation</vt:lpstr>
      <vt:lpstr>Discussion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Sibiya,Muzi D</dc:creator>
  <cp:lastModifiedBy>Sibiya,Muzi D</cp:lastModifiedBy>
  <cp:revision>166</cp:revision>
  <dcterms:created xsi:type="dcterms:W3CDTF">2024-11-19T16:56:50Z</dcterms:created>
  <dcterms:modified xsi:type="dcterms:W3CDTF">2025-02-14T21:04:57Z</dcterms:modified>
</cp:coreProperties>
</file>